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7" r:id="rId9"/>
    <p:sldId id="262" r:id="rId10"/>
    <p:sldId id="263" r:id="rId11"/>
    <p:sldId id="264" r:id="rId12"/>
    <p:sldId id="265" r:id="rId13"/>
    <p:sldId id="273" r:id="rId14"/>
    <p:sldId id="271" r:id="rId15"/>
    <p:sldId id="272" r:id="rId16"/>
    <p:sldId id="266" r:id="rId17"/>
    <p:sldId id="269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81D5A-B87E-4EE1-B0B5-926F328180A6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DC10-4381-4A1E-A3A9-DD68C1709F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268443-4512-4782-BAD1-BD46702BF9D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28DED3-BC53-477A-8E46-D964010485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ockpickingforensics.com/keys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Ashley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 Mark Analysis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Characteristics of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Comparison of striations, defects, breaks unique to a specific tool from use or abuse</a:t>
            </a:r>
          </a:p>
          <a:p>
            <a:r>
              <a:rPr lang="en-US" dirty="0" smtClean="0"/>
              <a:t>These marks are usually made during use</a:t>
            </a:r>
          </a:p>
          <a:p>
            <a:r>
              <a:rPr lang="en-US" dirty="0" smtClean="0"/>
              <a:t>It is the minute imperfections that identify</a:t>
            </a:r>
          </a:p>
          <a:p>
            <a:r>
              <a:rPr lang="en-US" dirty="0" smtClean="0"/>
              <a:t>Picture on right shows</a:t>
            </a:r>
          </a:p>
          <a:p>
            <a:pPr>
              <a:buNone/>
            </a:pPr>
            <a:r>
              <a:rPr lang="en-US" dirty="0" smtClean="0"/>
              <a:t> two keys cut by two </a:t>
            </a:r>
          </a:p>
          <a:p>
            <a:pPr>
              <a:buNone/>
            </a:pPr>
            <a:r>
              <a:rPr lang="en-US" dirty="0" smtClean="0"/>
              <a:t>different key cutters</a:t>
            </a:r>
          </a:p>
          <a:p>
            <a:endParaRPr lang="en-US" dirty="0"/>
          </a:p>
        </p:txBody>
      </p:sp>
      <p:pic>
        <p:nvPicPr>
          <p:cNvPr id="4" name="Picture 2" descr="http://www.lockpickingforensics.com/images/key_dupe_mach_compare1.jpg">
            <a:hlinkClick r:id="rId2" tooltip="Click to clos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052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Mark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possible, transport the item from the crime that has the tool mark</a:t>
            </a:r>
          </a:p>
          <a:p>
            <a:r>
              <a:rPr lang="en-US" dirty="0" smtClean="0"/>
              <a:t>Make a cast of the crime scene tool mark if it cannot be transported using a silicone based material</a:t>
            </a:r>
          </a:p>
          <a:p>
            <a:r>
              <a:rPr lang="en-US" dirty="0" smtClean="0"/>
              <a:t>Make several casts of the </a:t>
            </a:r>
            <a:r>
              <a:rPr lang="en-US" dirty="0"/>
              <a:t>test </a:t>
            </a:r>
            <a:r>
              <a:rPr lang="en-US" dirty="0" smtClean="0"/>
              <a:t>tool mark </a:t>
            </a:r>
            <a:r>
              <a:rPr lang="en-US" dirty="0"/>
              <a:t>for </a:t>
            </a:r>
            <a:r>
              <a:rPr lang="en-US" dirty="0" smtClean="0"/>
              <a:t>comparison (soft lead is often used for the marks)</a:t>
            </a:r>
          </a:p>
          <a:p>
            <a:r>
              <a:rPr lang="en-US" dirty="0" smtClean="0"/>
              <a:t>In casting the tool marks for comparison, they must be made at similar angle and pressure to be statistically valid </a:t>
            </a:r>
          </a:p>
          <a:p>
            <a:r>
              <a:rPr lang="en-US" dirty="0" smtClean="0"/>
              <a:t>Different materials for the comparison cast may be used depending on where the tool mark is located (cream silicone or putty, used for vertical surface)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size of each part of the tool and the tool mark for comparison are taken</a:t>
            </a:r>
          </a:p>
          <a:p>
            <a:r>
              <a:rPr lang="en-US" dirty="0" smtClean="0"/>
              <a:t>Drawings, notes, and photographs are taken, but not used for final comparison, since they are not specific enough.</a:t>
            </a:r>
          </a:p>
          <a:p>
            <a:r>
              <a:rPr lang="en-US" dirty="0" smtClean="0"/>
              <a:t>Drawings and photographs are used to give clues as to how the crime scene marks were made</a:t>
            </a:r>
          </a:p>
          <a:p>
            <a:r>
              <a:rPr lang="en-US" dirty="0" smtClean="0"/>
              <a:t>Cast should include microscopic detail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Showing Comparison</a:t>
            </a:r>
            <a:endParaRPr lang="en-US" dirty="0"/>
          </a:p>
        </p:txBody>
      </p:sp>
      <p:pic>
        <p:nvPicPr>
          <p:cNvPr id="4" name="Content Placeholder 3" descr="Comparison of Casts of Toolmarks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562599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</a:t>
            </a:r>
            <a:r>
              <a:rPr lang="en-US" dirty="0" err="1" smtClean="0"/>
              <a:t>Striae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 called Consecutive Matching </a:t>
            </a:r>
            <a:r>
              <a:rPr lang="en-US" dirty="0" err="1" smtClean="0"/>
              <a:t>Striae</a:t>
            </a:r>
            <a:r>
              <a:rPr lang="en-US" dirty="0" smtClean="0"/>
              <a:t> (CMS)</a:t>
            </a:r>
          </a:p>
          <a:p>
            <a:pPr lvl="1"/>
            <a:r>
              <a:rPr lang="en-US" dirty="0" smtClean="0"/>
              <a:t>Patterns are quantified</a:t>
            </a:r>
          </a:p>
          <a:p>
            <a:pPr lvl="1"/>
            <a:r>
              <a:rPr lang="en-US" dirty="0" smtClean="0"/>
              <a:t>Positions of </a:t>
            </a:r>
            <a:r>
              <a:rPr lang="en-US" dirty="0" err="1" smtClean="0"/>
              <a:t>striae</a:t>
            </a:r>
            <a:r>
              <a:rPr lang="en-US" dirty="0" smtClean="0"/>
              <a:t> relative to a reference point</a:t>
            </a:r>
          </a:p>
          <a:p>
            <a:pPr lvl="1"/>
            <a:r>
              <a:rPr lang="en-US" dirty="0" smtClean="0"/>
              <a:t>Height and width of striations</a:t>
            </a:r>
          </a:p>
          <a:p>
            <a:pPr lvl="1"/>
            <a:r>
              <a:rPr lang="en-US" dirty="0" smtClean="0"/>
              <a:t>Consecutive series of known height and width </a:t>
            </a:r>
            <a:r>
              <a:rPr lang="en-US" dirty="0" err="1" smtClean="0"/>
              <a:t>striae</a:t>
            </a:r>
            <a:endParaRPr lang="en-US" dirty="0" smtClean="0"/>
          </a:p>
          <a:p>
            <a:pPr lvl="1"/>
            <a:r>
              <a:rPr lang="en-US" dirty="0" smtClean="0"/>
              <a:t>Number for reliability is at least 10 exact matches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 Marks more difficult to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Firearms are always fired with the same firing pin and tools can be used in many different ways</a:t>
            </a:r>
            <a:endParaRPr lang="en-US" dirty="0"/>
          </a:p>
        </p:txBody>
      </p:sp>
      <p:pic>
        <p:nvPicPr>
          <p:cNvPr id="5" name="Picture 4" descr="Test Toolmark in Lea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4200"/>
            <a:ext cx="441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Look at cast of crime scene tool mark and cast of suspected tool by comparison microscope or digital microscopic pictures of each</a:t>
            </a:r>
            <a:endParaRPr lang="en-US" dirty="0"/>
          </a:p>
        </p:txBody>
      </p:sp>
      <p:pic>
        <p:nvPicPr>
          <p:cNvPr id="4" name="Picture 3" descr="Firearms/Toolmarks Uni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76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Typical Results</a:t>
            </a:r>
          </a:p>
          <a:p>
            <a:pPr lvl="1"/>
            <a:r>
              <a:rPr lang="en-US" dirty="0" smtClean="0"/>
              <a:t>Positive Identification</a:t>
            </a:r>
          </a:p>
          <a:p>
            <a:pPr lvl="2"/>
            <a:r>
              <a:rPr lang="en-US" dirty="0" smtClean="0"/>
              <a:t>Tool marks are made by the submitted tool</a:t>
            </a:r>
          </a:p>
          <a:p>
            <a:pPr lvl="2"/>
            <a:r>
              <a:rPr lang="en-US" dirty="0" smtClean="0"/>
              <a:t>At least enough of the individual characteristics are an exact match to be conclusive</a:t>
            </a:r>
          </a:p>
          <a:p>
            <a:pPr lvl="1"/>
            <a:r>
              <a:rPr lang="en-US" dirty="0" smtClean="0"/>
              <a:t>Negative Identification or eliminated</a:t>
            </a:r>
          </a:p>
          <a:p>
            <a:pPr lvl="2"/>
            <a:r>
              <a:rPr lang="en-US" dirty="0" smtClean="0"/>
              <a:t>Significant disagreement between class  and individual characteristics</a:t>
            </a:r>
          </a:p>
          <a:p>
            <a:pPr lvl="1"/>
            <a:r>
              <a:rPr lang="en-US" dirty="0" smtClean="0"/>
              <a:t>Inconclusive</a:t>
            </a:r>
          </a:p>
          <a:p>
            <a:pPr lvl="2"/>
            <a:r>
              <a:rPr lang="en-US" dirty="0" smtClean="0"/>
              <a:t>The class characteristics match, but agreement of individual characteristics is insufficient</a:t>
            </a:r>
          </a:p>
          <a:p>
            <a:pPr lvl="1"/>
            <a:r>
              <a:rPr lang="en-US" dirty="0" smtClean="0"/>
              <a:t>Unsuitable</a:t>
            </a:r>
          </a:p>
          <a:p>
            <a:pPr lvl="2"/>
            <a:r>
              <a:rPr lang="en-US" dirty="0" smtClean="0"/>
              <a:t>Sample is not appropriate for comparison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Unusual and Unique Tool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Fingernails ( each person’s fingernail has specific ridges at specific locations)</a:t>
            </a:r>
          </a:p>
          <a:p>
            <a:r>
              <a:rPr lang="en-US" dirty="0" smtClean="0"/>
              <a:t>Tool marks that make a drug tablet or a forged drug tablet</a:t>
            </a:r>
          </a:p>
          <a:p>
            <a:r>
              <a:rPr lang="en-US" dirty="0" smtClean="0"/>
              <a:t>If unsure of what are class characteristics or individual characteristics, you may need to speak to the manufacturer to obtain more information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tool marks?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tools leave impression marks on softer  materials, these tools are often used to gain mechanical advantage</a:t>
            </a:r>
          </a:p>
          <a:p>
            <a:r>
              <a:rPr lang="en-US" dirty="0" smtClean="0"/>
              <a:t>These can be things such as: impressions, gouges, gash, slash, groove, channel, dent, indentation, hole, scratch, abrasion, striation</a:t>
            </a:r>
          </a:p>
          <a:p>
            <a:r>
              <a:rPr lang="en-US" dirty="0" smtClean="0"/>
              <a:t>Ballistics is a type of tool mark</a:t>
            </a:r>
          </a:p>
          <a:p>
            <a:r>
              <a:rPr lang="en-US" dirty="0" smtClean="0"/>
              <a:t>Tool marks are affected by the surface on which they occur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tool mark that is inconclusive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7" descr="INC Bullet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837" b="483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Tools Make Different Tool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oo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5715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Tool Marks Based on How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Compression</a:t>
            </a:r>
          </a:p>
          <a:p>
            <a:pPr lvl="1"/>
            <a:r>
              <a:rPr lang="en-US" dirty="0" smtClean="0"/>
              <a:t>Outline of tool is seen</a:t>
            </a:r>
          </a:p>
          <a:p>
            <a:pPr lvl="1"/>
            <a:r>
              <a:rPr lang="en-US" dirty="0" smtClean="0"/>
              <a:t>Dimensions are easy to determine</a:t>
            </a:r>
          </a:p>
          <a:p>
            <a:pPr lvl="1"/>
            <a:r>
              <a:rPr lang="en-US" dirty="0" smtClean="0"/>
              <a:t>Examples are: pliers, bolt cutter</a:t>
            </a:r>
          </a:p>
          <a:p>
            <a:r>
              <a:rPr lang="en-US" dirty="0" smtClean="0"/>
              <a:t>Sliding</a:t>
            </a:r>
          </a:p>
          <a:p>
            <a:pPr lvl="1"/>
            <a:r>
              <a:rPr lang="en-US" dirty="0" smtClean="0"/>
              <a:t>Usually consist of parallel striations</a:t>
            </a:r>
          </a:p>
          <a:p>
            <a:pPr lvl="1"/>
            <a:r>
              <a:rPr lang="en-US" dirty="0" smtClean="0"/>
              <a:t>Class characteristics more difficult to </a:t>
            </a:r>
            <a:r>
              <a:rPr lang="en-US" dirty="0" err="1" smtClean="0"/>
              <a:t>determin</a:t>
            </a:r>
            <a:endParaRPr lang="en-US" dirty="0" smtClean="0"/>
          </a:p>
          <a:p>
            <a:pPr lvl="1"/>
            <a:r>
              <a:rPr lang="en-US" dirty="0" smtClean="0"/>
              <a:t>Examples are: screwdrivers, chisels, pry bars, crow bar</a:t>
            </a:r>
          </a:p>
          <a:p>
            <a:r>
              <a:rPr lang="en-US" dirty="0" smtClean="0"/>
              <a:t>Cutting</a:t>
            </a:r>
          </a:p>
          <a:p>
            <a:pPr lvl="1"/>
            <a:r>
              <a:rPr lang="en-US" dirty="0" smtClean="0"/>
              <a:t>Combination of sliding and compression</a:t>
            </a:r>
          </a:p>
          <a:p>
            <a:pPr lvl="1"/>
            <a:r>
              <a:rPr lang="en-US" dirty="0" smtClean="0"/>
              <a:t>Cutting tool indents and then </a:t>
            </a:r>
            <a:r>
              <a:rPr lang="en-US" dirty="0" err="1" smtClean="0"/>
              <a:t>clides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02104" y="2286000"/>
            <a:ext cx="584073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Tools and tool marks may contain trace evidence which needs to be collected also</a:t>
            </a:r>
          </a:p>
          <a:p>
            <a:r>
              <a:rPr lang="en-US" dirty="0" smtClean="0"/>
              <a:t>Always look for tool marks at points of entry</a:t>
            </a:r>
          </a:p>
          <a:p>
            <a:r>
              <a:rPr lang="en-US" dirty="0" smtClean="0"/>
              <a:t>Look for tool marks when there is a burglary</a:t>
            </a:r>
          </a:p>
          <a:p>
            <a:pPr lvl="1"/>
            <a:r>
              <a:rPr lang="en-US" dirty="0" smtClean="0"/>
              <a:t>Safes and cabinets may contain pry marks </a:t>
            </a:r>
          </a:p>
          <a:p>
            <a:r>
              <a:rPr lang="en-US" dirty="0" smtClean="0"/>
              <a:t>Look for cutting marks on hasps, chains, and chain link fences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Suspect tool and tool marks must be packed in separate containers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Never put a tool within the tool mark to look for a match.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>
                <a:ea typeface="ＭＳ Ｐゴシック" pitchFamily="34" charset="-128"/>
              </a:rPr>
              <a:t>Any contact between the tool and the marked surface may alter the mark and will, at the least, raise serious questions about the integrity of the evidence.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Characteristics of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US" dirty="0" smtClean="0"/>
              <a:t>Indicate the source of the tool, from the tool design</a:t>
            </a:r>
          </a:p>
          <a:p>
            <a:r>
              <a:rPr lang="en-US" dirty="0" smtClean="0"/>
              <a:t>Ridges and valleys made during manufacture</a:t>
            </a:r>
          </a:p>
          <a:p>
            <a:r>
              <a:rPr lang="en-US" dirty="0" smtClean="0"/>
              <a:t>Dimensions are easy in comparison: size, shape of each part of tool</a:t>
            </a:r>
          </a:p>
          <a:p>
            <a:r>
              <a:rPr lang="en-US" dirty="0" smtClean="0"/>
              <a:t>Patterns in tool made during manufacture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076" name="AutoShape 4" descr="data:image/jpeg;base64,/9j/4AAQSkZJRgABAQAAAQABAAD/2wCEAAkGBhQSERUUExQWFRUVFxQXGBgXGRoXGBwZGBUVGBgXFhUXGyYeFxkjGRQVHy8gIycpLCwsFR4xNTAqNSYrLCkBCQoKDgwOFw8PGiwcHBwpKSkpLC0pKSkvKSksKSkpKSkpKSwpKTAsKSwpKSkpKSwpKSkpKSwpKSwsLCwpKSkpKf/AABEIAJwA2AMBIgACEQEDEQH/xAAbAAABBQEBAAAAAAAAAAAAAAAGAAIDBAUHAf/EAFAQAAIABAMCBwkKDAYBBQAAAAECAAMEERIhMQVBBgcTIlFhkSMyVHGBkpSh0hQWQlJkdLHR0/AXJDNTYnKCorO0weEVNENjsvFEVYOTpOL/xAAaAQADAQEBAQAAAAAAAAAAAAABAgMABAUG/8QAKBEAAgIBBAMAAQMFAAAAAAAAAAECERIDITFRBBNBIhQyoQUVNGFx/9oADAMBAAIRAxEAPwCrMmTHm1LNU1Q/GqpQEqJqqqrOdQAoawysPEI9FPMOlTWelTvaje2BRIWnFlQg1lfjJcBhaomWsu+NKS0lgjDkpYxEOJrhGw3sMIz164hJSvZlVKKW6BRKCZ4VWelTvaiZdmv4VWelTvagtp50qYt5eBLPbuhvdRvUoTfP+sKq2xTKZiCZJkuLYTNYWI3nCGxadMZKXYc49A0uyG8JrfSp/txKuxD4TW+lT/bgro9pyJpYSyjKFA5VOemOwNsIz3xZkzgGRCuPmnHMCMue7uds4NPsGa6BBeD58IrvSp/txKODnyiu9Kn+1BerYFUYeVJe7NybS7L4sJvD5oKrMKgzCSMCmUyYerFhzyg0+wZroDl4Nf79d6XP9qJBwX/3670uf7UGgPOx2PejufJm2K3x7XhSSSJZZShF8aiWXB6OdbKDT7BkugOHBceEV3pc/wBqPfesPCK70uf7UbNfwspkLSps0U8xXuQELnDqAbrlcRd2bt6VVcryPOQAKHRSxDEb0K5a3g0zZLoGRwVHhFd6XP8AahHgoPCK70uf7UFO0NuSabkjOIVCCpd1ZSWAvkoXOKVHwrpnKS5U1J8xpmmBkOHMkCym9hGxYM10YB4LfKK70qf7UMPBj5RXelT/AGoOKmciLNexIw3AMtlCgDe2HTKMkcMKAsre6pQAXnJhNienFhvlGxfYc10Dh4NfKK70qf7cRvwcO6orvSp/twfUkrlZUtwEW5xH4YZDe1iCNRYxI9IWEwKiobjAzc4EWzNgcoGL7DkujnB2Cw/8it9Kn+3EbbFPhNb6VP8AbjphpeeV5PLADj+Di6LXxbxEXuSwlhkxE3DsvejLXM3tGxfZs10c1bZDeE1vpU/24jbZbeE1npU/246RNo8IYsmLngKEuSFJ1YHS0RNJl4ntgYBQVCnExNjfm28UDCXYc49HOG2e3hNZ6XO9uImom8KrPS53tR07/CkYqcIsRnfIg5WFrdZjLramWFCy5SM1syy5KLkC41JNtIGEuzZx6AFqV/Cqz0qd7UMNNM8KrPSp3tQabPohMmFWw97iHMUC+K2nli6NkSb4WlJc6EA2PTvyPVGwl2bOHRzuXMmy51MRU1RvVUqkNUTWUq09AQVLWIIyt1won2hLC1EgDQVtIP8A7KQoMG63BNJPYrS+MhKObUyTTCYVrKxsRZRrPcgWKkiJ5fFR7o7u1Sict3TDgvh5SzYb4hpe0bWwJMkmq5VZFjVV/OKgzQ3umZbNgQAI2qaskS8C8pJMsKQxbDyl9MiMoLaTEAil4xJmz19xy5MuYtOWlhyWGKzHPCNNY0qXgjL2qPd0+fyLztZagWATmjNzi0W8E1NtOmlBFWdKsGJflCjMQfitf6ekQ47dpUVuTqZSkuGJcpMGG/egE80ZmNaMCM7bM3YztTUgE+W2GaXZSTiYWIBlnDYYR06wWcAuGE6qM1qkJKwYAtgyXuWJ7456CJH4V0SmY0uqlo7gZlwwFuhC1h5IQ4a0AcOaqVymDDixi1+nBe0a0wBX/iEv84vnCHLtGV+cTtECK8OqDuZm1ct3lnvgwUH9lTYw1uMGgdSs2sV7uCueDCOi6Wv5YGxgzWvl/HXtj33fL+OvbAmeMSgcuGrUKMAAl7AftDMxLK4xKBStqyUEVbFcQN+vEc4Oxhm1uBVHVTnnTJrBnOeFlAyAAtcdUYdc8zZb8nQXmS5gV3LLylmzWwKgAZDSN33+0Crhl1stOdc84NcdHO0iT39bOGMpVylZ/hY7521wnKKKfe4KB+gmTNpvyVfeXLlgupVOT5xIFiWB+DfLqizX8FpFAnuqkmNMnSyMKkhwcXNN1UAnInfG2nDvZ5ZGNXKLKLXxgajM20jz37ULKBMrZTkMGuHVd5sOafJBz64NQItw7rZvcnloEmdzYiU1wr81iLnoMarcVFF4S/nS/qjdfhtROHDVkkq3egOqkZaYg1znDxwzo8YtVyMABBXElydxxFr2EbJfDUa2yKcLTykBPNlqoO+wFgfHFFqKoUkAzGF7hjNW58mCwEVpXCmkVUWXVybBrtimKxIN8gS2RiT3yU3dDLqZWJyCMUxWUZDdiyhLQR0ulqdDygGuLlUvv5veaGLey6eaLtNZ87gKxRgM9QVAiAbcpy5cVCElLW5RcN+nCG+94UvakthLLT0xKedgcBTlvF8xBsxb2kp5PK2q3vpbFne3kihPRrzLrLwhEN8RytjsQcPitErV4cMOVRedzShucOudzbMQ0y5ZZiMIGEYWuScWfwDzcjp441gLCVACrjZQxUXBIBvboJgcOzZrtMYKpvMf4VtDllbojanUspynKKkw4ec7AYsrEdtz4o9lIU518asTewzGeRAGota++CnRjAls9PNBmS7hlYDCwO9TElTt1WFsDg3Ug2GtxrYxNwgqEbkyGBHP39Q17Io0FAZrg27mpuTpiI0Vb6jpPVGZgR2yPxqT8+pf5lIUP29/nJXz6l/mJcKJR4Kz5Bes4Jy59TVTGZwTV1Ystt09+mHy+L6Rfvpnavsxu0g7rVfPKz+YeLyCITm1JnRCCcUDY4BSOmZ2r7MTS+L2nOvKH9u39IJJYizLSF9kh8IgwvFzS9Dn9v8AtFiXxc0nxG88wSosTqsFTkDBAyvFzR/m289vriZeLei/Nnz2+uCQROkFTkDBAwOLOi/Nt57fXDxxZUX5tvPb64LEEOWGyYuKBNeLCi/Nt57fXHjcVtF8Vx4phgzAhXg5M2KAk8VNH/u+f/8AmGjimo+md549mDiGsYGTNigGfimpPjTh+2vsRDM4paXc87tT2YO2eEovvgZs2KOffgmpvzk79z2Y8finptzzu1PZjoQkDQ6wwyoObNijnR4qaf4839z2YYeKuR+cm/uezHRnlRFMkwMmbBHOjxXyd02b+79URtxbINKicOyOgPJiF5MbJmwQBfg/t/5U8eX+8dO4GK42fIVcLMAo555xAazHXW0YsyTG3wTXDSSpgll2QsosdzOVbLqGcV05N8kdSKS2CObQocyinrIBPaYz6wsC4Cc0KCGvne5uLdka774yNp2Z8JV7y1LgjvecCtj2RSyRzba1zUyD8to/48uFD9r/AOZkD5ZR/wAxLhQkfpSb3I6L8pVfPKz+O8aMoQF1ctzV1WG1vdVXlexynvvh0jbc5Muf24vUYjOP5WejpaE3BUg6UWicCAyVwucd9l40+oxdk8MMRsMHlxD6Ym4j/p9TigqWJGcKLsQB0nKML/EphHwV8QJ7LmM+nflCcbFrbzn4h4rW7YeMLZtTQlpxynsgqXako6OPXbt0i8jdGn33wLGSrEAZdBGVuvrHVFil2kZSKbXDFlscgHXUL5M7Q8tOt0QhU039QVIYdaB2Vwia1wEHjxR4vCCYfhKuvwL+LVoCiyTYTq0esIFztScdGO74Kj+kKZWTLNeZMJB3NYaeIQ2LBYTZ7oTddvLaAtq24uXJ0yLtfTW14fKqZOE48JbozJ+mMoAcqCmZVSxq6D9oRXbakkf6i9sCNdUrgJlqBYE3y1t0b4uyksomWXnWwg54ss2y0AgYoNs3TtuUf9Qev6osJXI+jqfKIwBs5zcuxU7gAB6+nqjPnU7IefZh8a1iL6XHR1wXptKxVNPYNWNhELNAhL2nNlNzScPRfEOyNuj20r2Dc1vUfLuhGhzQIiOYemHtEDmAEhmRpcGJqy6WXNZmARpnNAuDiZlF/LnGc8a3A8kU0sl1WWGmYw2+7sF16GtFYENTg0GrAShM1wWvktwBlcC2GxAGpMRT60TLKJlmTEWABswsQPFnGjNkuCuF0spNsV7jK1ssja++K1TJKgBCpJuXLWxFSDn53RFEROcbZT8ZkfPKP+PLhQ/bf+YkfPKL+PLhQq+lJcgzXPafVHoq6u3/AM8yPQMidba7teiG17d2qhbP3XV+UcvM1h6TFuC4OC4LBdcPQIg/3M+v8T/Hg6+IkkrcE5Ajd0+SKtYgxgAC5tF+SwtcbycuoaX6coonnT8tARCnVS5N6W2VuqMg1wp3u4bCciQCcxexy/Rt2RfRrdQ6Il5MOLG/364MZbkvI0Fq6eLKkrhNLJ7geUmnJVsRn026tfJEqVBASUCG5PG7ve93a1wIo7bqEkC4LYiNNW35ZZm4EU6HhLThcIbXW439MWbb2PB1dPT8aNXcn/Bvl76GFjbTEx00sP6RWpdrSG+Hl9+iLbvKYjAQfEc+yHjwebLdnuI3tmc87k+sxHMlBjfPykxKuyS1ucQCd+key6BlYAc6+mo8cTkmGKr6KVa9raWz8nrEeWz03xIaeaBcKbZ+qKyG5zuN9jp2xtNtGlFMkqpdla1rAHLfexvFtq0hZDsOYvJBunBlcj6YrzxzOvCd99dM/JD5c4NKlrhAsi3ue+uoBB8kLLbdDJWqZuV865Pj8nj8sZ1U9wb5kiw8ukZEudVIQi8kyjJcZcNh+CCQDoIQWex7rhRR8U3v06i4i2aZLGmeOWAB0/6iTGLDMXI6Y8nnsiGetrX6NfFCxKy43N7Ze2LEI5uu47x1HqjamCARJxtkBBJseuxLgPfAZeL+0JKH0VS+F5zGxwOlY6SWpQMhaZjJ3WdyPWIxyuca/BJUaklSmDc8zc1JAGF3bM+SG0xNTgmqadS8y6g89s7dcTypAEuWwl4mKYCegDE1zfrj2olMHfmTCC5NwpIt1GPVQIkvGzqWUoF3X5zXI8Qi9EAB26Pxin+eUX8eXCh23vy8j55Rfx5cKJL6UlyA23dpcnU1Ite9XV2tmT3d9BFMbcmL30lwOkqRBZRbLHuqrnHNjVVar+iBPe9usmN5FicmrZ6el5WqoxUXSSRz6n4VS94Iizs2sVphIOvWINZ2y5T9/LRvGogb2zwLRe6yOYV5zLc2sNSOg9UTtHVDztS0p7otSZgORA6j/beOuJpUnPK3i0PriOgmAylI3gG/V0R7PqLKScgMwev+8WjBGn/U5xlUVsTy6KXNryHU2JsAw3YbkW68I8YEb1VwNopnfU0vPeq4T+7aMKZWfjEiZ8K0sHxd7n0mxEHwXOFezOXyUnLLsCqniqomzUTZf6rXH7wMUJvFEB+Sqpi/rKT9Bjo2CH+57784ybOTFHKn4vdoys5U9Jn7RU+sRBMqtr0/fyZjAb15w7ReOtInXEgyhshXE4xM4wJmYnyypIzJBBOd89ImThtIa17L9+uOvT6KW4s6K/6yhvpEZNTwBoZvfU0rycz/AIkQyYN0AUjaUqYRZ1tre/ZkM/8AuL1MDhQ2B5ot/aLO3OKujly2my1dWSxC4yVOYFrEX39MQ7NYCnl6XCDXqyt4stIFWFO2WHZgQc917aaw5gWBuc9fv5Ir8rcW8d92p9cRocRsdPvuhq2CUdo1WAi4xZnt+5iq+3bf6d7dJ7Yt7dkDCBfRt2eo6/FGK9CCM3b936oKQJblj3xEDvB2x5Q8KmWcpIFri9ujeOyKb0aDIs1/GM/VD1oJfQx8bZRmrQn06aXva0a/BByaJFWZgd2mYbi+kxyfVlA5QTy0pGta6j6oJuA2P3ChRUZsT2xG3+o97HxXhdM2oESs7E2ZQAxAGEnQ9RihNmtcMzoAVKgEauC2Yv8AoiNGn+F+u/0xnkMQAZYZVDMGJFw2JhkN1hvipA53tw93kfPKL+PLhQtu/wCYkfPKL+YlwonH6UkZ1JUjlqpd4q6w9s941Jc0dMCNaw90VWt/ddXpr+XmQ16onXP9YxzzX5M9nR8O9OMstmkF03a0tcr3PQuZ9UVKnabTFKqmEMCLtrYjcogafaYXLEo6h/aPZO1S2YEx/wBXIdpjKJ1fptODrllQ18ylYyyhZDmhuAMPRc77xYG2jMsZgEtRYgXDMx3AAaxoUz3ZndAFItgY4+0NFV58uXdklohzzAGXl3CKZ1sSXg/k5uq/g0NmYplVKDZEsOb0KuefXleOlSpggH4E7La5qHBGIESwdcJ1cjdfd1eOC5qtEzZlHjIEKcnk6kZy/HhGgJkSq0YEzhNJHekv+qMu0xXbhOxF0lgDpY3PYIZHKwnYRWnVCjNmCjrIH0wLTdsznyMzDe+Qsg7VziljQa2xD9o9pvBxYthdO4QSV0Jc/oi/rOUZ9TwoY94iqP0jiPYuXrgdapvopNjqchDVNycRAy3C/rhsRcrL77aeawWY11vmq80EA9WmkZol8wYdBiA8jEAdkTWWwcYr3A7f+oVMebuyZ7HTedYlk4sqqe6IJktsrDx7oa65af8AcaRUWBYZ2uB1Hees9EVZo+KLdIPRDNSqzZRK5W98QBAiIS1tmgt4s4t4OaLaRSIBbP79caM7BJdCl06ue9A6IlmUq6BRckBRoc4fyZB6PFFnY8rlHMz4CXVOtt56wNPLDtkuWaspcIVeiw7I3uBAUUUqZgdmQvbD+k7A5aaHfA+YI+AcwLRSGMzCoxXXpxMwGfjgaQNU1q3bkqmR3nEogcgthYrm2WYBirLqpc6XLIxkYTNVluFIYsBc/wBDGJxmzgdnTVUgvyw5oN277eozjS2I/wCJUyiYFKyVLKdSMPQdMzF6IATts/jMj55R/wAeXHsN2z/mZHzyj/jy4USj9KyBTaMjFU1Wbf5qryBt/rvHkrZyDUA/rG/0xZrE/GKm4y911euh7vM0iBzY822fqiE7TbPq/AUJ6MUua3JnVUTIKTc6AXiKRXOT+Se2WeQGvRHqzjbURckWYc46DIfTlAW506kGls6HVpcp3IJf9IEC3T4+qM+h2UMYaeTNsQQgsqX3XzuYsLMt0xLTEFwvVfshk7OLyfHhDTc5tujanbRmODz8CgDJBkB1nfFYTMOpDK3wrXI7Y8Ewg+PPPeIjWeOf0CxtrnFnFI8FTydVRem4cLaFhh8t9NN8RcqwuCRna4Gdj5YrTmJN2vzQBcRIjsdT6uzdCx7EaEy3AuSc9+nYIfLk69fkiQILb7/fSHmntmL+qDuL/wAInHT4oZcC3RD5qWIPT1f0jx6nCe9v5P6Rm6CkWwBgN+lTGe6Eq1tcTWPXe4+j1xK20WthAAB6rb4gpa1MTyyyhsRupNjY2Oh+mIz3laHisVuX5U1ZqhibZA/X2GHe6FUFt1iM4x32XOUkypoKnPC4vbqxCHUslgfxl0UDRQ2R6zf6ItGVkWqLivdR97dHqiEJcm2Q6fp7YgquE9Mo5NTiPSouLjcOk9UTbO2PUVdiwNPI8VpjjqHwR1mErFlMrWw2Qr1D8lLuFX8pM6B8UdLH1QUSqcIqoosqiwHUIsSKOXIQS5ahVGg+kk7z1xDMmQjdsZKkRPlrBJwERvcVPkhllSWvre/Nw9OZgB4YVLLIXCSLvY2yvkTaDvgcivR0yMjEYFbFooK2IBtvvF9NHPqO9gY2BnwiqOrlvoSDeYCJalVU3UhidQtja3lgW4x1WTRmfKAlzmnWM1OZMsWa4LjO1gN+6NqkAFPJYh2d5CAsCbDCl7tnvvFnySAvbBvUSPnlH/MS4UN2q3d5Hz2j/mJcKIxKSBevmsaqqF+atXV28ZnzIZLUHXd1RT21sefNrKsp3nuqq+EALifMvvinNpp9P36XXpADfvEZROaTZ6vj+Z6NNRijcQjcb+XPsh4Pi3dUYCcpUcyXLfEdGvhA6zYCJveJVHNnUDrcnp6B1QuKOn+6yr9psiaL5kdoiCsmWImS5iB0uAC1gRvBhJseXyQUol7AX336b6mFScW6MAxnEg7goH0kwf28kdT+oy1Y4OPJWm8MwTkvOtbMgAdMT7NmzawiVTgA99NmNfCOobzG5R8WtN8IzG/aA+gQXbL2XKkJglIEXq1PWScyYbM81RaAxuLSce+rGJ380+1Ho4t5nhj9h9qD4w3DC2x8UAw4uZ+6uPY3tQ5OL2o8PPY31wcZREYGTBggP/B1U+HE+Rvrj38HNT4b+631wYLOtDxVxsmbBAWvFxVn/wA1bfqtEFXxUz376qlsf0kP0wf/AOIZaQ1aliY2RsTmv4K6kGwnyrdTP9GGLtJxVE/lqjyICfWx/pHQQbZnWIneM5M2KMvY/BimpvyaAt8Z+c3kOg8gjSedEVrRGxhLGGTZucVZkwCJntFWY2cZMJjcMz+Lr+uP+JjoHBEg0dPLEwq2BHsN4W1+29o55wtXFTG1zhIY+IXBPrjo/BcsKSnwYO9S9++w4Rit6o6tPg5dXks7b4NSqqXyU1nKYsWENYA56EDTMxHUoJS4OUIBlhUQ55ILE31zyjXdoydoM9plwmG3N1xaDF6+iHsmc/2i3dqf55R/zEuFEVae70/z2k/mEhROPBSXJWU92qfndZ/HmRZUQVVHFnKaZMcVNUnKTZrkK0rCC7szWvJJtc9MN/BlL8MrPOk/YROWnbbKR1UkkD0vKHziSrAa2IHZG+OLRPDKzzpP2Ee/g2Twys86T9hA9b7D7V0crlNWucIkdVyLDtvB1sunZJaKxBYKLkaX32jc/BuvhtZ50n7CHDi7Xw2s86T9hDOLf0WOol8KkponUxKOL0eG1vnSPsId7wfl1b50j7CNgH2oapj0NDveH8urfOkfYQveH8urfOkfYRsDe1DWIiNom94fy6t86R9hC94fy6t86R9hGwN7UVysISIse8P5dW+dI+wj0cBT4dW+dI+wges3tRHLkdMWBYaQz3jnw+t86R9hCPAY+H1vnSPsIPrN7SOdNiu0yLR4BfLq3zpH2EN/B+PDq3zpH2EB6ZvailMeK5mRqHi+Hhtb50j7CPPweL4bWedJ+wges3tRjvMitOeN88XK+G1nnSfsIb+DZPDKzzpP2Eb1f7D7UC9Ye5v+q3/EwccG1CyKdhKJYoiFgdFKg39UZr8WUs3BrKyxFjzpO/8A9iL1NwKZFAXaFcABYANIsAOrkIrGNEZyyN8m0Ym02DYyUYFBhVvgkNYm0I8EJn/qFd50j7CI5vAlm76vrjf9KR9hFBAFqZl59N88pP5hIUF9NxZShOluamqfBNlTAGaVYskxWF7SQbXA0MKFUaGlKz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https://statepatrol.nebraska.gov/ImageGen.ashx?image=/media/9902/firearmstool1.jpg&amp;width=270&amp;constrain=tru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6576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1132</TotalTime>
  <Words>729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Tool Mark Analysis</vt:lpstr>
      <vt:lpstr>What are tool marks?</vt:lpstr>
      <vt:lpstr>This is a tool mark that is inconclusive</vt:lpstr>
      <vt:lpstr>Different Tools Make Different Tool Marks</vt:lpstr>
      <vt:lpstr>Types of Tool Marks Based on How Used</vt:lpstr>
      <vt:lpstr>Slide 6</vt:lpstr>
      <vt:lpstr>Collecting Evidence</vt:lpstr>
      <vt:lpstr>Collecting Evidence</vt:lpstr>
      <vt:lpstr>Class Characteristics of Tools</vt:lpstr>
      <vt:lpstr>Individual Characteristics of Tools</vt:lpstr>
      <vt:lpstr>Tool Mark Analysis</vt:lpstr>
      <vt:lpstr>Making the Comparison</vt:lpstr>
      <vt:lpstr>Picture Showing Comparison</vt:lpstr>
      <vt:lpstr>Matching Striae</vt:lpstr>
      <vt:lpstr>Tool Marks more difficult to match</vt:lpstr>
      <vt:lpstr>Making the Comparison</vt:lpstr>
      <vt:lpstr>Results of Comparison</vt:lpstr>
      <vt:lpstr>Unusual and Unique Tool 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 Mark Analysis</dc:title>
  <dc:creator>Debbie</dc:creator>
  <cp:lastModifiedBy>Debbie</cp:lastModifiedBy>
  <cp:revision>110</cp:revision>
  <dcterms:created xsi:type="dcterms:W3CDTF">2014-03-09T16:29:55Z</dcterms:created>
  <dcterms:modified xsi:type="dcterms:W3CDTF">2014-03-10T11:22:27Z</dcterms:modified>
</cp:coreProperties>
</file>